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20" r:id="rId2"/>
    <p:sldId id="321" r:id="rId3"/>
    <p:sldId id="346" r:id="rId4"/>
    <p:sldId id="347" r:id="rId5"/>
    <p:sldId id="353" r:id="rId6"/>
    <p:sldId id="354" r:id="rId7"/>
    <p:sldId id="349" r:id="rId8"/>
    <p:sldId id="351" r:id="rId9"/>
    <p:sldId id="352" r:id="rId10"/>
    <p:sldId id="355" r:id="rId11"/>
    <p:sldId id="350" r:id="rId12"/>
    <p:sldId id="356" r:id="rId13"/>
    <p:sldId id="357" r:id="rId14"/>
    <p:sldId id="365" r:id="rId15"/>
    <p:sldId id="364" r:id="rId16"/>
    <p:sldId id="363" r:id="rId17"/>
    <p:sldId id="362" r:id="rId18"/>
    <p:sldId id="361" r:id="rId19"/>
    <p:sldId id="359" r:id="rId20"/>
    <p:sldId id="360" r:id="rId21"/>
    <p:sldId id="366" r:id="rId22"/>
    <p:sldId id="367" r:id="rId23"/>
    <p:sldId id="368" r:id="rId24"/>
    <p:sldId id="369" r:id="rId25"/>
    <p:sldId id="370" r:id="rId26"/>
    <p:sldId id="348" r:id="rId27"/>
  </p:sldIdLst>
  <p:sldSz cx="12192000" cy="6858000"/>
  <p:notesSz cx="6858000" cy="9144000"/>
  <p:embeddedFontLs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Muli" panose="020B0604020202020204" charset="0"/>
      <p:regular r:id="rId34"/>
      <p:bold r:id="rId35"/>
    </p:embeddedFont>
    <p:embeddedFont>
      <p:font typeface="OpenDyslexicAlta" panose="020B0604020202020204" charset="0"/>
      <p:regular r:id="rId36"/>
      <p:bold r:id="rId37"/>
      <p:italic r:id="rId38"/>
      <p:boldItalic r:id="rId39"/>
    </p:embeddedFont>
    <p:embeddedFont>
      <p:font typeface="Lato Light" panose="020F0302020204030203" pitchFamily="34" charset="0"/>
      <p:regular r:id="rId40"/>
    </p:embeddedFont>
    <p:embeddedFont>
      <p:font typeface="OpenDyslexic" panose="020B0604020202020204" charset="0"/>
      <p:regular r:id="rId41"/>
      <p:bold r:id="rId42"/>
      <p:italic r:id="rId43"/>
      <p:boldItalic r:id="rId44"/>
    </p:embeddedFont>
    <p:embeddedFont>
      <p:font typeface="Lato" panose="020F0502020204030203" pitchFamily="34" charset="0"/>
      <p:regular r:id="rId45"/>
      <p:bold r:id="rId4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3273DC"/>
    <a:srgbClr val="7957D5"/>
    <a:srgbClr val="FFDD57"/>
    <a:srgbClr val="209CEE"/>
    <a:srgbClr val="23D160"/>
    <a:srgbClr val="000000"/>
    <a:srgbClr val="121212"/>
    <a:srgbClr val="44A6ED"/>
    <a:srgbClr val="A4B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38" autoAdjust="0"/>
    <p:restoredTop sz="87347" autoAdjust="0"/>
  </p:normalViewPr>
  <p:slideViewPr>
    <p:cSldViewPr snapToGrid="0" snapToObjects="1">
      <p:cViewPr varScale="1">
        <p:scale>
          <a:sx n="70" d="100"/>
          <a:sy n="70" d="100"/>
        </p:scale>
        <p:origin x="-696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font" Target="fonts/font1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7.fntdata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font" Target="fonts/font14.fntdata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font" Target="fonts/font17.fntdata"/><Relationship Id="rId20" Type="http://schemas.openxmlformats.org/officeDocument/2006/relationships/slide" Target="slides/slide19.xml"/><Relationship Id="rId41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0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8152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9888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5319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5802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6467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0860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8376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9752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0279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242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5958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9912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Prompt questions:</a:t>
            </a:r>
          </a:p>
          <a:p>
            <a:r>
              <a:rPr lang="en-US" dirty="0"/>
              <a:t>How many orange objects are there?</a:t>
            </a:r>
            <a:br>
              <a:rPr lang="en-US" dirty="0"/>
            </a:br>
            <a:r>
              <a:rPr lang="en-US" dirty="0"/>
              <a:t>How many purple objects are there?</a:t>
            </a:r>
          </a:p>
          <a:p>
            <a:r>
              <a:rPr lang="en-US" dirty="0"/>
              <a:t>How many cubes are there altogether?</a:t>
            </a:r>
          </a:p>
          <a:p>
            <a:r>
              <a:rPr lang="en-US" dirty="0"/>
              <a:t>How many counters are there altogether?</a:t>
            </a:r>
          </a:p>
          <a:p>
            <a:r>
              <a:rPr lang="en-US" dirty="0"/>
              <a:t>How many objects are there in total? </a:t>
            </a:r>
          </a:p>
          <a:p>
            <a:endParaRPr lang="en-US" dirty="0"/>
          </a:p>
          <a:p>
            <a:r>
              <a:rPr lang="en-US" dirty="0"/>
              <a:t>Children could group all the purple objects together and all the orange objects together (6 orange, 4 purple).</a:t>
            </a:r>
          </a:p>
          <a:p>
            <a:r>
              <a:rPr lang="en-US" dirty="0"/>
              <a:t>They could group by object type  (5 cubes, 4 counters, 1 Numicon Shape).</a:t>
            </a:r>
          </a:p>
          <a:p>
            <a:r>
              <a:rPr lang="en-US" dirty="0"/>
              <a:t>They could subdivide groups into smaller groups (3 orange cubes, 2 purple cubes; 2 orange counters, 2 purple counters, 1 orange Numicon Shape).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8258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8014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482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864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0751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5223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019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42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120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56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xmlns="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10/07/2019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10/07/2019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8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19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15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15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15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2.png"/><Relationship Id="rId4" Type="http://schemas.openxmlformats.org/officeDocument/2006/relationships/image" Target="../media/image28.png"/><Relationship Id="rId9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2.png"/><Relationship Id="rId4" Type="http://schemas.openxmlformats.org/officeDocument/2006/relationships/image" Target="../media/image28.png"/><Relationship Id="rId9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8.pn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Year 1 </a:t>
            </a:r>
            <a:br>
              <a:rPr lang="en-GB" dirty="0"/>
            </a:br>
            <a:r>
              <a:rPr lang="en-GB" dirty="0"/>
              <a:t>Autumn Block 1: Place Value (Within 10)</a:t>
            </a:r>
            <a:br>
              <a:rPr lang="en-GB" dirty="0"/>
            </a:br>
            <a:r>
              <a:rPr lang="en-GB" dirty="0"/>
              <a:t>Lesson 2: To be able to count objects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Block 1 – Place Value (Within 10)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Autumn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yellow cubes are there and how many purple cubes are there?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There are </a:t>
            </a:r>
            <a:r>
              <a:rPr lang="en-GB" sz="2200" u="sng" dirty="0">
                <a:solidFill>
                  <a:srgbClr val="FF3860"/>
                </a:solidFill>
              </a:rPr>
              <a:t>5</a:t>
            </a:r>
            <a:r>
              <a:rPr lang="en-GB" sz="2200" dirty="0">
                <a:solidFill>
                  <a:srgbClr val="FF3860"/>
                </a:solidFill>
              </a:rPr>
              <a:t> yellow cubes and </a:t>
            </a:r>
            <a:r>
              <a:rPr lang="en-GB" sz="2200" u="sng" dirty="0">
                <a:solidFill>
                  <a:srgbClr val="FF3860"/>
                </a:solidFill>
              </a:rPr>
              <a:t>4</a:t>
            </a:r>
            <a:r>
              <a:rPr lang="en-GB" sz="2200" dirty="0">
                <a:solidFill>
                  <a:srgbClr val="FF3860"/>
                </a:solidFill>
              </a:rPr>
              <a:t> purple cubes.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There are </a:t>
            </a:r>
            <a:r>
              <a:rPr lang="en-GB" sz="2200" u="sng" dirty="0">
                <a:solidFill>
                  <a:srgbClr val="FF3860"/>
                </a:solidFill>
              </a:rPr>
              <a:t>9</a:t>
            </a:r>
            <a:r>
              <a:rPr lang="en-GB" sz="2200" dirty="0">
                <a:solidFill>
                  <a:srgbClr val="FF3860"/>
                </a:solidFill>
              </a:rPr>
              <a:t> cubes altogether.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A60E583F-961C-4347-A94B-8C5BA24788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323" y="5223185"/>
            <a:ext cx="1393548" cy="144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7F768ED1-35E1-5C47-82BB-37C5763A8A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6503" y="5207295"/>
            <a:ext cx="1393548" cy="14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8ECA00F6-8B2B-5143-A1F3-FB6147E8D7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0358" y="3654330"/>
            <a:ext cx="1393548" cy="144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F208A9B4-2C77-2E44-95E1-9303039761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445" y="5256825"/>
            <a:ext cx="1393548" cy="144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CDFEA812-CB44-8E44-A138-D5020D50A4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5409" y="3654330"/>
            <a:ext cx="1393548" cy="144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E492F2B5-1BBB-C640-82EF-68DDC4A42368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9254" y="3607567"/>
            <a:ext cx="1393548" cy="144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AC1557F6-1DCF-424D-998D-2E47A26AE352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6904" y="3699827"/>
            <a:ext cx="1393548" cy="144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C19115E7-8732-5940-B454-45C946D3A1A5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9169" y="5223185"/>
            <a:ext cx="1393548" cy="144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6542EDC1-C036-6F4C-B014-08853794FB1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859" y="5269950"/>
            <a:ext cx="1393548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097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sentences below.</a:t>
            </a: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There are __ green cubes and __ yellow cubes.</a:t>
            </a:r>
            <a:br>
              <a:rPr lang="en-GB" sz="2200" dirty="0"/>
            </a:br>
            <a:r>
              <a:rPr lang="en-GB" sz="2200" dirty="0"/>
              <a:t>There are __ cubes altogether.</a:t>
            </a:r>
            <a:br>
              <a:rPr lang="en-GB" sz="2200" dirty="0"/>
            </a:br>
            <a:r>
              <a:rPr lang="en-GB" sz="2200" dirty="0"/>
              <a:t/>
            </a:r>
            <a:br>
              <a:rPr lang="en-GB" sz="2200" dirty="0"/>
            </a:b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There are __ blue cubes and __ purple cubes.</a:t>
            </a:r>
            <a:br>
              <a:rPr lang="en-GB" sz="2200" dirty="0"/>
            </a:br>
            <a:r>
              <a:rPr lang="en-GB" sz="2200" dirty="0"/>
              <a:t>There are __ cubes altogether.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There are __ pink cubes and __orange cubes.</a:t>
            </a:r>
            <a:br>
              <a:rPr lang="en-GB" sz="2200" dirty="0"/>
            </a:br>
            <a:r>
              <a:rPr lang="en-GB" sz="2200" dirty="0"/>
              <a:t>There are __ cubes altogether.   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BA581555-724D-2A48-8944-477CABF0AC5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8623" y="3714397"/>
            <a:ext cx="69677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24A0DED7-1A1D-E34B-8E70-2A5001ADFAD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568" y="2847439"/>
            <a:ext cx="696774" cy="72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99268116-2C69-D342-931A-CA6FA95B79C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9644" y="2195351"/>
            <a:ext cx="698433" cy="72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466814EA-D9CE-BD4A-A23D-6C06B757631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0620" y="4344937"/>
            <a:ext cx="698433" cy="72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4579D275-4712-F24F-A77F-36EC729D1C7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4421" y="2121385"/>
            <a:ext cx="698433" cy="72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0C764916-B4FD-1C47-9DBA-DC0A6B5994F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5951" y="2137543"/>
            <a:ext cx="696774" cy="72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F7095BEF-9E5E-CB40-AD4A-260327C1A55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3462" y="2124955"/>
            <a:ext cx="698433" cy="72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93B2BBE5-2E73-944B-B122-F4A78542E7C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9258" y="2785234"/>
            <a:ext cx="698433" cy="72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5D79367A-716F-7C4F-B071-5E2CA5F390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8428" y="2780864"/>
            <a:ext cx="696774" cy="72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2CA2238D-A07F-7D4E-B616-0BCB6A0D7F65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9329" y="4344937"/>
            <a:ext cx="696774" cy="72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34148C40-A187-C642-902F-54EA91D705B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8255" y="3673479"/>
            <a:ext cx="698433" cy="72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FE632055-25D7-9D48-B49A-F6D38FE72E2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6342" y="3663712"/>
            <a:ext cx="698433" cy="72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A2082D46-705E-4647-B583-480BFE9E7FCC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2116" y="3684658"/>
            <a:ext cx="696774" cy="720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2433184D-3791-8B45-BD2F-6EB153271A0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1748" y="3643740"/>
            <a:ext cx="698433" cy="7200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xmlns="" id="{488D32C0-9331-1540-9142-6E2BC403682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5988" y="4344937"/>
            <a:ext cx="698433" cy="72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56BA867D-6ECD-5C40-B001-C4BE715CADA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5030" y="4374294"/>
            <a:ext cx="698433" cy="72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10C9491-84B3-8344-87D5-669AC9D0E4D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576" y="5818583"/>
            <a:ext cx="698433" cy="72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1E274C8A-415B-D549-9406-82F25C4CBED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7235" y="5186065"/>
            <a:ext cx="696774" cy="7200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E87F0404-4A57-1F43-8451-CB9A8CCB463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4634" y="5832852"/>
            <a:ext cx="698433" cy="7200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xmlns="" id="{CEB36E99-5E9F-5344-ACBB-A45E24686D5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6293" y="5200334"/>
            <a:ext cx="696774" cy="72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6909535D-9C33-984F-AF7C-6B84BB9D16A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2033" y="5223415"/>
            <a:ext cx="698433" cy="72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163969CD-0287-4442-851B-E600FD6C322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372" y="5854687"/>
            <a:ext cx="696774" cy="72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020BFB51-4D3E-0E47-AFFE-740A143E28F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1185" y="5232010"/>
            <a:ext cx="698433" cy="7200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xmlns="" id="{F02A60A4-9510-6D4D-ACB5-31EBE377A4C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2524" y="5879324"/>
            <a:ext cx="696774" cy="7200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xmlns="" id="{F763FF62-E5AC-FE48-8B3F-82041E1DF83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1420" y="5852064"/>
            <a:ext cx="698433" cy="72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A54B6F29-D51E-3E4E-9F37-F71003B04F1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1507" y="5546065"/>
            <a:ext cx="696774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281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sentences below.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>
                <a:solidFill>
                  <a:srgbClr val="FF3860"/>
                </a:solidFill>
              </a:rPr>
              <a:t>There are </a:t>
            </a:r>
            <a:r>
              <a:rPr lang="en-GB" sz="2200" u="sng" dirty="0">
                <a:solidFill>
                  <a:srgbClr val="FF3860"/>
                </a:solidFill>
              </a:rPr>
              <a:t>4</a:t>
            </a:r>
            <a:r>
              <a:rPr lang="en-GB" sz="2200" dirty="0">
                <a:solidFill>
                  <a:srgbClr val="FF3860"/>
                </a:solidFill>
              </a:rPr>
              <a:t> green cubes and </a:t>
            </a:r>
            <a:r>
              <a:rPr lang="en-GB" sz="2200" u="sng" dirty="0">
                <a:solidFill>
                  <a:srgbClr val="FF3860"/>
                </a:solidFill>
              </a:rPr>
              <a:t>3</a:t>
            </a:r>
            <a:r>
              <a:rPr lang="en-GB" sz="2200" dirty="0">
                <a:solidFill>
                  <a:srgbClr val="FF3860"/>
                </a:solidFill>
              </a:rPr>
              <a:t> yellow cubes.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There are </a:t>
            </a:r>
            <a:r>
              <a:rPr lang="en-GB" sz="2200" u="sng" dirty="0">
                <a:solidFill>
                  <a:srgbClr val="FF3860"/>
                </a:solidFill>
              </a:rPr>
              <a:t>7</a:t>
            </a:r>
            <a:r>
              <a:rPr lang="en-GB" sz="2200" dirty="0">
                <a:solidFill>
                  <a:srgbClr val="FF3860"/>
                </a:solidFill>
              </a:rPr>
              <a:t> cubes altogether.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/>
            </a:r>
            <a:br>
              <a:rPr lang="en-GB" sz="2200" dirty="0">
                <a:solidFill>
                  <a:srgbClr val="FF3860"/>
                </a:solidFill>
              </a:rPr>
            </a:b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>
                <a:solidFill>
                  <a:srgbClr val="FF3860"/>
                </a:solidFill>
              </a:rPr>
              <a:t>There are </a:t>
            </a:r>
            <a:r>
              <a:rPr lang="en-GB" sz="2200" u="sng" dirty="0">
                <a:solidFill>
                  <a:srgbClr val="FF3860"/>
                </a:solidFill>
              </a:rPr>
              <a:t>6</a:t>
            </a:r>
            <a:r>
              <a:rPr lang="en-GB" sz="2200" dirty="0">
                <a:solidFill>
                  <a:srgbClr val="FF3860"/>
                </a:solidFill>
              </a:rPr>
              <a:t> blue cubes and </a:t>
            </a:r>
            <a:r>
              <a:rPr lang="en-GB" sz="2200" u="sng" dirty="0">
                <a:solidFill>
                  <a:srgbClr val="FF3860"/>
                </a:solidFill>
              </a:rPr>
              <a:t>3</a:t>
            </a:r>
            <a:r>
              <a:rPr lang="en-GB" sz="2200" dirty="0">
                <a:solidFill>
                  <a:srgbClr val="FF3860"/>
                </a:solidFill>
              </a:rPr>
              <a:t> purple cubes.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There are </a:t>
            </a:r>
            <a:r>
              <a:rPr lang="en-GB" sz="2200" u="sng" dirty="0">
                <a:solidFill>
                  <a:srgbClr val="FF3860"/>
                </a:solidFill>
              </a:rPr>
              <a:t>9</a:t>
            </a:r>
            <a:r>
              <a:rPr lang="en-GB" sz="2200" dirty="0">
                <a:solidFill>
                  <a:srgbClr val="FF3860"/>
                </a:solidFill>
              </a:rPr>
              <a:t> cubes altogether.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>
                <a:solidFill>
                  <a:srgbClr val="FF3860"/>
                </a:solidFill>
              </a:rPr>
              <a:t>There are </a:t>
            </a:r>
            <a:r>
              <a:rPr lang="en-GB" sz="2200" u="sng" dirty="0">
                <a:solidFill>
                  <a:srgbClr val="FF3860"/>
                </a:solidFill>
              </a:rPr>
              <a:t>5</a:t>
            </a:r>
            <a:r>
              <a:rPr lang="en-GB" sz="2200" dirty="0">
                <a:solidFill>
                  <a:srgbClr val="FF3860"/>
                </a:solidFill>
              </a:rPr>
              <a:t> pink cubes and </a:t>
            </a:r>
            <a:r>
              <a:rPr lang="en-GB" sz="2200" u="sng" dirty="0">
                <a:solidFill>
                  <a:srgbClr val="FF3860"/>
                </a:solidFill>
              </a:rPr>
              <a:t>5</a:t>
            </a:r>
            <a:r>
              <a:rPr lang="en-GB" sz="2200" dirty="0">
                <a:solidFill>
                  <a:srgbClr val="FF3860"/>
                </a:solidFill>
              </a:rPr>
              <a:t> orange cubes.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There are </a:t>
            </a:r>
            <a:r>
              <a:rPr lang="en-GB" sz="2200" u="sng" dirty="0">
                <a:solidFill>
                  <a:srgbClr val="FF3860"/>
                </a:solidFill>
              </a:rPr>
              <a:t>10</a:t>
            </a:r>
            <a:r>
              <a:rPr lang="en-GB" sz="2200" dirty="0">
                <a:solidFill>
                  <a:srgbClr val="FF3860"/>
                </a:solidFill>
              </a:rPr>
              <a:t> cubes altogether.  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13E4712C-0924-5949-90ED-5A0BE37B248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8623" y="3714397"/>
            <a:ext cx="696774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00B5675E-9AA7-6443-BB8C-77D58259FF7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568" y="2847439"/>
            <a:ext cx="696774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5D2458D6-D7A7-1E46-8B0A-F76A873381B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9644" y="2195351"/>
            <a:ext cx="698433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4DEAA7D0-04AB-F846-BE4D-DE4B033DC02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0620" y="4344937"/>
            <a:ext cx="698433" cy="7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1983E191-F57D-2240-B598-FD3237622E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5951" y="2137543"/>
            <a:ext cx="696774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1287630A-F673-AD46-9737-18BB2DAFCCE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3462" y="2124955"/>
            <a:ext cx="698433" cy="7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5714B695-E02E-6145-927C-6833C3359C3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9258" y="2785234"/>
            <a:ext cx="698433" cy="7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0EFFA33-305D-ED4C-AEFC-5444BE93D8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8428" y="2780864"/>
            <a:ext cx="696774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B1D47B0B-86DF-FD47-9BE8-119C4738CFC7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9329" y="4344937"/>
            <a:ext cx="696774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4F5B732C-C5F4-A346-A76C-075EA07E363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8255" y="3673479"/>
            <a:ext cx="698433" cy="7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F2E6BC32-7FE0-6042-B62F-2239B816BE6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6342" y="3663712"/>
            <a:ext cx="698433" cy="72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BB464C63-FBA0-ED4B-B2FE-0BA6F9DAADD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2116" y="3684658"/>
            <a:ext cx="696774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509EBCBB-1F59-6A48-9D08-FA0B6DD9732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1748" y="3643740"/>
            <a:ext cx="698433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496D3C84-0039-D949-9BD4-D51B871ADD3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5988" y="4344937"/>
            <a:ext cx="698433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0C2388F3-CFBF-B543-BA5D-3BB741517C8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5030" y="4374294"/>
            <a:ext cx="698433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4B3B00E3-E052-5945-AFC7-893993894AF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576" y="5818583"/>
            <a:ext cx="698433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7A347A5A-BFE0-CF44-B2EE-4F46C2D313E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7235" y="5186065"/>
            <a:ext cx="696774" cy="72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1895EDAC-4888-BE43-85F0-21DC8B28527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4634" y="5832852"/>
            <a:ext cx="698433" cy="72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14BF07A0-D855-4F41-8FB1-12F541EE10E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6293" y="5200334"/>
            <a:ext cx="696774" cy="72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416C00B3-0B00-C54B-BBF5-725B8C9B09E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2033" y="5223415"/>
            <a:ext cx="698433" cy="72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A71E065A-63B5-9549-9E6B-A778FC358F7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372" y="5854687"/>
            <a:ext cx="696774" cy="72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EDB6FCDD-7BB0-9D4C-B4C2-B38EE3DB97C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1185" y="5232010"/>
            <a:ext cx="698433" cy="72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990C1536-A40D-A443-9D00-6A625860E3C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2524" y="5879324"/>
            <a:ext cx="696774" cy="72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3BCAD492-371E-4C48-9F6A-1C13E5A06DA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1420" y="5852064"/>
            <a:ext cx="698433" cy="72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D1208FE3-CE3C-4545-9807-92FCC251BCA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1507" y="5546065"/>
            <a:ext cx="696774" cy="72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2F118004-066A-5648-B56F-12C076A4EB6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4421" y="2121385"/>
            <a:ext cx="698433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947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a line between the amount and the correct number.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50251F04-9D9D-5140-9C15-E7074B43AAF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3523" y="4595744"/>
            <a:ext cx="2194492" cy="22622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72ECDCEC-E09C-4643-A99C-CE089A7596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1360" y="4615522"/>
            <a:ext cx="2189280" cy="226225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43C0E83D-7522-2640-9CD4-785D6F6AEA4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288" y="4618686"/>
            <a:ext cx="2194492" cy="226225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2C9B1CE5-9942-CC49-A838-DB79C98DAEC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970" y="2849835"/>
            <a:ext cx="3368842" cy="115832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C14FCD35-FDC6-EF4A-A74D-F53F9582D9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7169" y="3093896"/>
            <a:ext cx="644598" cy="63845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5B1CD8A1-89E7-F44F-82A6-F4C4C926CC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36389" y="3093896"/>
            <a:ext cx="644598" cy="63845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8767F913-399A-D645-8299-3EC1903BBE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5609" y="3093896"/>
            <a:ext cx="644598" cy="638459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4AF01342-305E-074A-BE69-11B5737D393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174" y="3054731"/>
            <a:ext cx="698433" cy="72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318C630D-84CF-4140-9968-9CE84A8FB8D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1232" y="3069000"/>
            <a:ext cx="698433" cy="7200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5E65A0AB-CE2C-404A-BA07-E94922A57DF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1374" y="2929795"/>
            <a:ext cx="2151511" cy="103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316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a line between the amount and the correct number.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50251F04-9D9D-5140-9C15-E7074B43AAF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3523" y="4595744"/>
            <a:ext cx="2194492" cy="22622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72ECDCEC-E09C-4643-A99C-CE089A7596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1360" y="4615522"/>
            <a:ext cx="2189280" cy="226225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43C0E83D-7522-2640-9CD4-785D6F6AEA4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288" y="4618686"/>
            <a:ext cx="2194492" cy="226225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2C9B1CE5-9942-CC49-A838-DB79C98DAEC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970" y="2849835"/>
            <a:ext cx="3368842" cy="115832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C14FCD35-FDC6-EF4A-A74D-F53F9582D9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7169" y="3093896"/>
            <a:ext cx="644598" cy="63845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5B1CD8A1-89E7-F44F-82A6-F4C4C926CC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36389" y="3093896"/>
            <a:ext cx="644598" cy="63845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8767F913-399A-D645-8299-3EC1903BBE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5609" y="3093896"/>
            <a:ext cx="644598" cy="638459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4AF01342-305E-074A-BE69-11B5737D393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174" y="3054731"/>
            <a:ext cx="698433" cy="72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318C630D-84CF-4140-9968-9CE84A8FB8D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1232" y="3069000"/>
            <a:ext cx="698433" cy="7200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5E65A0AB-CE2C-404A-BA07-E94922A57DF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1374" y="2929795"/>
            <a:ext cx="2151511" cy="1034810"/>
          </a:xfrm>
          <a:prstGeom prst="rect">
            <a:avLst/>
          </a:prstGeom>
        </p:spPr>
      </p:pic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xmlns="" id="{AB6C1822-00C6-5946-92F3-445E5C5A78EB}"/>
              </a:ext>
            </a:extLst>
          </p:cNvPr>
          <p:cNvCxnSpPr>
            <a:cxnSpLocks/>
            <a:endCxn id="17" idx="0"/>
          </p:cNvCxnSpPr>
          <p:nvPr/>
        </p:nvCxnSpPr>
        <p:spPr>
          <a:xfrm>
            <a:off x="2037347" y="3789000"/>
            <a:ext cx="4058653" cy="826522"/>
          </a:xfrm>
          <a:prstGeom prst="straightConnector1">
            <a:avLst/>
          </a:prstGeom>
          <a:ln w="38100">
            <a:solidFill>
              <a:srgbClr val="FF38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309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a line between the amount and the correct number.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50251F04-9D9D-5140-9C15-E7074B43AAF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3523" y="4595744"/>
            <a:ext cx="2194492" cy="22622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72ECDCEC-E09C-4643-A99C-CE089A7596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1360" y="4615522"/>
            <a:ext cx="2189280" cy="226225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43C0E83D-7522-2640-9CD4-785D6F6AEA4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288" y="4618686"/>
            <a:ext cx="2194492" cy="226225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2C9B1CE5-9942-CC49-A838-DB79C98DAEC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970" y="2849835"/>
            <a:ext cx="3368842" cy="115832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C14FCD35-FDC6-EF4A-A74D-F53F9582D9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7169" y="3093896"/>
            <a:ext cx="644598" cy="63845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5B1CD8A1-89E7-F44F-82A6-F4C4C926CC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36389" y="3093896"/>
            <a:ext cx="644598" cy="63845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8767F913-399A-D645-8299-3EC1903BBE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5609" y="3093896"/>
            <a:ext cx="644598" cy="638459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4AF01342-305E-074A-BE69-11B5737D393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174" y="3054731"/>
            <a:ext cx="698433" cy="72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318C630D-84CF-4140-9968-9CE84A8FB8D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1232" y="3069000"/>
            <a:ext cx="698433" cy="7200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5E65A0AB-CE2C-404A-BA07-E94922A57DF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1374" y="2929795"/>
            <a:ext cx="2151511" cy="1034810"/>
          </a:xfrm>
          <a:prstGeom prst="rect">
            <a:avLst/>
          </a:prstGeom>
        </p:spPr>
      </p:pic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xmlns="" id="{AB6C1822-00C6-5946-92F3-445E5C5A78EB}"/>
              </a:ext>
            </a:extLst>
          </p:cNvPr>
          <p:cNvCxnSpPr>
            <a:cxnSpLocks/>
            <a:endCxn id="17" idx="0"/>
          </p:cNvCxnSpPr>
          <p:nvPr/>
        </p:nvCxnSpPr>
        <p:spPr>
          <a:xfrm>
            <a:off x="2037347" y="3789000"/>
            <a:ext cx="4058653" cy="826522"/>
          </a:xfrm>
          <a:prstGeom prst="straightConnector1">
            <a:avLst/>
          </a:prstGeom>
          <a:ln w="38100">
            <a:solidFill>
              <a:srgbClr val="FF38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xmlns="" id="{BB5AFB42-05E4-2340-A26C-44686F1AEDC0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6104263" y="3944827"/>
            <a:ext cx="4266506" cy="650917"/>
          </a:xfrm>
          <a:prstGeom prst="straightConnector1">
            <a:avLst/>
          </a:prstGeom>
          <a:ln w="38100">
            <a:solidFill>
              <a:srgbClr val="FF38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10007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a line between the amount and the correct number.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50251F04-9D9D-5140-9C15-E7074B43AAF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3523" y="4595744"/>
            <a:ext cx="2194492" cy="22622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72ECDCEC-E09C-4643-A99C-CE089A7596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1360" y="4615522"/>
            <a:ext cx="2189280" cy="226225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43C0E83D-7522-2640-9CD4-785D6F6AEA4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288" y="4618686"/>
            <a:ext cx="2194492" cy="226225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2C9B1CE5-9942-CC49-A838-DB79C98DAEC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970" y="2849835"/>
            <a:ext cx="3368842" cy="115832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C14FCD35-FDC6-EF4A-A74D-F53F9582D9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7169" y="3093896"/>
            <a:ext cx="644598" cy="63845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5B1CD8A1-89E7-F44F-82A6-F4C4C926CC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36389" y="3093896"/>
            <a:ext cx="644598" cy="63845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8767F913-399A-D645-8299-3EC1903BBE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5609" y="3093896"/>
            <a:ext cx="644598" cy="638459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4AF01342-305E-074A-BE69-11B5737D393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174" y="3054731"/>
            <a:ext cx="698433" cy="72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318C630D-84CF-4140-9968-9CE84A8FB8D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1232" y="3069000"/>
            <a:ext cx="698433" cy="7200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5E65A0AB-CE2C-404A-BA07-E94922A57DF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1374" y="2929795"/>
            <a:ext cx="2151511" cy="1034810"/>
          </a:xfrm>
          <a:prstGeom prst="rect">
            <a:avLst/>
          </a:prstGeom>
        </p:spPr>
      </p:pic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xmlns="" id="{AB6C1822-00C6-5946-92F3-445E5C5A78EB}"/>
              </a:ext>
            </a:extLst>
          </p:cNvPr>
          <p:cNvCxnSpPr>
            <a:cxnSpLocks/>
            <a:endCxn id="17" idx="0"/>
          </p:cNvCxnSpPr>
          <p:nvPr/>
        </p:nvCxnSpPr>
        <p:spPr>
          <a:xfrm>
            <a:off x="2037347" y="3789000"/>
            <a:ext cx="4058653" cy="826522"/>
          </a:xfrm>
          <a:prstGeom prst="straightConnector1">
            <a:avLst/>
          </a:prstGeom>
          <a:ln w="38100">
            <a:solidFill>
              <a:srgbClr val="FF38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xmlns="" id="{BB5AFB42-05E4-2340-A26C-44686F1AEDC0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6104263" y="3944827"/>
            <a:ext cx="4266506" cy="650917"/>
          </a:xfrm>
          <a:prstGeom prst="straightConnector1">
            <a:avLst/>
          </a:prstGeom>
          <a:ln w="38100">
            <a:solidFill>
              <a:srgbClr val="FF38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xmlns="" id="{DC6EC501-F4E7-B847-83D6-C8B1B4DE3293}"/>
              </a:ext>
            </a:extLst>
          </p:cNvPr>
          <p:cNvCxnSpPr>
            <a:cxnSpLocks/>
            <a:endCxn id="26" idx="0"/>
          </p:cNvCxnSpPr>
          <p:nvPr/>
        </p:nvCxnSpPr>
        <p:spPr>
          <a:xfrm flipH="1">
            <a:off x="1822534" y="3815531"/>
            <a:ext cx="8408698" cy="803155"/>
          </a:xfrm>
          <a:prstGeom prst="straightConnector1">
            <a:avLst/>
          </a:prstGeom>
          <a:ln w="38100">
            <a:solidFill>
              <a:srgbClr val="FF38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73844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a line between the amount and the correct number.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50251F04-9D9D-5140-9C15-E7074B43AAF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8754" y="4615522"/>
            <a:ext cx="2194492" cy="22622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262AA759-46B5-2A46-A2F9-76006349C3D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3523" y="4595744"/>
            <a:ext cx="2194492" cy="22622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72ECDCEC-E09C-4643-A99C-CE089A7596C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97" y="4595744"/>
            <a:ext cx="2189280" cy="22622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9C8815D6-5A02-864C-B407-ECFB8DB910D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183" y="2911595"/>
            <a:ext cx="2155234" cy="10348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B630A67-6013-2B41-B884-CE50BAC1559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567" y="3429000"/>
            <a:ext cx="698433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56B76E4A-D1E6-7045-B322-2C3FA78BF7A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5202" y="2757542"/>
            <a:ext cx="698433" cy="7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FC20539F-DF07-6147-8AA4-91BA919679D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289" y="2747775"/>
            <a:ext cx="698433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006FB288-03B3-924E-9823-B79A822D072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1977" y="3458357"/>
            <a:ext cx="698433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9CCCDC3D-5689-504B-AC96-D6CAAA3CAF5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8359" y="2674605"/>
            <a:ext cx="1474395" cy="147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0392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a line between the amount and the correct number.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72ECDCEC-E09C-4643-A99C-CE089A7596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97" y="4595744"/>
            <a:ext cx="2189280" cy="22622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9C8815D6-5A02-864C-B407-ECFB8DB910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183" y="2911595"/>
            <a:ext cx="2155234" cy="10348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B630A67-6013-2B41-B884-CE50BAC1559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567" y="3429000"/>
            <a:ext cx="698433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56B76E4A-D1E6-7045-B322-2C3FA78BF7A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5202" y="2757542"/>
            <a:ext cx="698433" cy="7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FC20539F-DF07-6147-8AA4-91BA919679D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289" y="2747775"/>
            <a:ext cx="698433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006FB288-03B3-924E-9823-B79A822D072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1977" y="3458357"/>
            <a:ext cx="698433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9CCCDC3D-5689-504B-AC96-D6CAAA3CAF5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8359" y="2674605"/>
            <a:ext cx="1474395" cy="1474395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A82E6110-BC92-2442-B927-EEC956696942}"/>
              </a:ext>
            </a:extLst>
          </p:cNvPr>
          <p:cNvCxnSpPr>
            <a:cxnSpLocks/>
            <a:stCxn id="18" idx="2"/>
            <a:endCxn id="27" idx="0"/>
          </p:cNvCxnSpPr>
          <p:nvPr/>
        </p:nvCxnSpPr>
        <p:spPr>
          <a:xfrm>
            <a:off x="2209800" y="3946405"/>
            <a:ext cx="8160969" cy="649339"/>
          </a:xfrm>
          <a:prstGeom prst="straightConnector1">
            <a:avLst/>
          </a:prstGeom>
          <a:ln w="38100">
            <a:solidFill>
              <a:srgbClr val="FF38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A42A7466-80DA-F943-B279-6838F41C340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8754" y="4615522"/>
            <a:ext cx="2194492" cy="226225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262428F8-28C3-E14E-AC8B-93D32B92AFB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3523" y="4595744"/>
            <a:ext cx="2194492" cy="226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66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a line between the amount and the correct number.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72ECDCEC-E09C-4643-A99C-CE089A7596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97" y="4595744"/>
            <a:ext cx="2189280" cy="22622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9C8815D6-5A02-864C-B407-ECFB8DB910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183" y="2911595"/>
            <a:ext cx="2155234" cy="10348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B630A67-6013-2B41-B884-CE50BAC1559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567" y="3429000"/>
            <a:ext cx="698433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56B76E4A-D1E6-7045-B322-2C3FA78BF7A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5202" y="2757542"/>
            <a:ext cx="698433" cy="7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FC20539F-DF07-6147-8AA4-91BA919679D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289" y="2747775"/>
            <a:ext cx="698433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006FB288-03B3-924E-9823-B79A822D072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1977" y="3458357"/>
            <a:ext cx="698433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9CCCDC3D-5689-504B-AC96-D6CAAA3CAF5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8359" y="2674605"/>
            <a:ext cx="1474395" cy="1474395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A82E6110-BC92-2442-B927-EEC956696942}"/>
              </a:ext>
            </a:extLst>
          </p:cNvPr>
          <p:cNvCxnSpPr>
            <a:cxnSpLocks/>
            <a:stCxn id="18" idx="2"/>
            <a:endCxn id="27" idx="0"/>
          </p:cNvCxnSpPr>
          <p:nvPr/>
        </p:nvCxnSpPr>
        <p:spPr>
          <a:xfrm>
            <a:off x="2209800" y="3946405"/>
            <a:ext cx="8160969" cy="649339"/>
          </a:xfrm>
          <a:prstGeom prst="straightConnector1">
            <a:avLst/>
          </a:prstGeom>
          <a:ln w="38100">
            <a:solidFill>
              <a:srgbClr val="FF38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33E6FEF8-3154-EF48-802A-F87AA0FFC577}"/>
              </a:ext>
            </a:extLst>
          </p:cNvPr>
          <p:cNvCxnSpPr>
            <a:cxnSpLocks/>
            <a:endCxn id="26" idx="0"/>
          </p:cNvCxnSpPr>
          <p:nvPr/>
        </p:nvCxnSpPr>
        <p:spPr>
          <a:xfrm>
            <a:off x="6073123" y="4163393"/>
            <a:ext cx="22877" cy="452129"/>
          </a:xfrm>
          <a:prstGeom prst="straightConnector1">
            <a:avLst/>
          </a:prstGeom>
          <a:ln w="38100">
            <a:solidFill>
              <a:srgbClr val="FF38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A42A7466-80DA-F943-B279-6838F41C340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8754" y="4615522"/>
            <a:ext cx="2194492" cy="226225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262428F8-28C3-E14E-AC8B-93D32B92AFB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3523" y="4595744"/>
            <a:ext cx="2194492" cy="226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813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count objects from 1 to 10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reasoning to explain my answers when I count objects from 1 to 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298060"/>
            <a:ext cx="10515599" cy="365125"/>
          </a:xfrm>
        </p:spPr>
        <p:txBody>
          <a:bodyPr/>
          <a:lstStyle/>
          <a:p>
            <a:r>
              <a:rPr lang="en-GB" dirty="0"/>
              <a:t>Year 1 - Autumn Block 1 - Place Value (Within 10) - Lesson 2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a line between the amount and the correct number.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72ECDCEC-E09C-4643-A99C-CE089A7596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97" y="4595744"/>
            <a:ext cx="2189280" cy="22622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9C8815D6-5A02-864C-B407-ECFB8DB910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183" y="2911595"/>
            <a:ext cx="2155234" cy="10348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B630A67-6013-2B41-B884-CE50BAC1559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567" y="3429000"/>
            <a:ext cx="698433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56B76E4A-D1E6-7045-B322-2C3FA78BF7A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5202" y="2757542"/>
            <a:ext cx="698433" cy="7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FC20539F-DF07-6147-8AA4-91BA919679D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289" y="2747775"/>
            <a:ext cx="698433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006FB288-03B3-924E-9823-B79A822D072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1977" y="3458357"/>
            <a:ext cx="698433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9CCCDC3D-5689-504B-AC96-D6CAAA3CAF5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8359" y="2674605"/>
            <a:ext cx="1474395" cy="1474395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9A59218E-B0BC-CD42-9303-A7E47640F833}"/>
              </a:ext>
            </a:extLst>
          </p:cNvPr>
          <p:cNvCxnSpPr>
            <a:cxnSpLocks/>
            <a:stCxn id="17" idx="0"/>
            <a:endCxn id="25" idx="2"/>
          </p:cNvCxnSpPr>
          <p:nvPr/>
        </p:nvCxnSpPr>
        <p:spPr>
          <a:xfrm flipV="1">
            <a:off x="1823837" y="4149000"/>
            <a:ext cx="8541720" cy="446744"/>
          </a:xfrm>
          <a:prstGeom prst="straightConnector1">
            <a:avLst/>
          </a:prstGeom>
          <a:ln w="38100">
            <a:solidFill>
              <a:srgbClr val="FF38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A82E6110-BC92-2442-B927-EEC956696942}"/>
              </a:ext>
            </a:extLst>
          </p:cNvPr>
          <p:cNvCxnSpPr>
            <a:cxnSpLocks/>
            <a:stCxn id="18" idx="2"/>
            <a:endCxn id="27" idx="0"/>
          </p:cNvCxnSpPr>
          <p:nvPr/>
        </p:nvCxnSpPr>
        <p:spPr>
          <a:xfrm>
            <a:off x="2209800" y="3946405"/>
            <a:ext cx="8160969" cy="649339"/>
          </a:xfrm>
          <a:prstGeom prst="straightConnector1">
            <a:avLst/>
          </a:prstGeom>
          <a:ln w="38100">
            <a:solidFill>
              <a:srgbClr val="FF38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33E6FEF8-3154-EF48-802A-F87AA0FFC577}"/>
              </a:ext>
            </a:extLst>
          </p:cNvPr>
          <p:cNvCxnSpPr>
            <a:cxnSpLocks/>
            <a:endCxn id="26" idx="0"/>
          </p:cNvCxnSpPr>
          <p:nvPr/>
        </p:nvCxnSpPr>
        <p:spPr>
          <a:xfrm>
            <a:off x="6073123" y="4163393"/>
            <a:ext cx="22877" cy="452129"/>
          </a:xfrm>
          <a:prstGeom prst="straightConnector1">
            <a:avLst/>
          </a:prstGeom>
          <a:ln w="38100">
            <a:solidFill>
              <a:srgbClr val="FF38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A42A7466-80DA-F943-B279-6838F41C340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8754" y="4615522"/>
            <a:ext cx="2194492" cy="226225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262428F8-28C3-E14E-AC8B-93D32B92AFB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3523" y="4595744"/>
            <a:ext cx="2194492" cy="226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3257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a line between the amount and the correct number. 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F827AE8B-FEEC-7547-BD2E-D1A4E9A3D0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8980" y="2627639"/>
            <a:ext cx="1468286" cy="1468286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FBCE9168-5CC3-5C4D-BCE9-15A7B39CAAE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758" y="2849835"/>
            <a:ext cx="4696198" cy="115832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44326D0A-AC06-554D-8F86-3F4B98C6B6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985" y="3091316"/>
            <a:ext cx="644598" cy="63845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3B0A2FA1-8DC8-424D-B470-04212C2998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3205" y="3091316"/>
            <a:ext cx="644598" cy="63845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BFDAD17A-367D-F844-9DFE-CD6A68B4AC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2425" y="3091316"/>
            <a:ext cx="644598" cy="638459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8A7F4464-98D1-924D-8ED3-CF66B57687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1645" y="3091316"/>
            <a:ext cx="644598" cy="63845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40B8AD4A-179D-EE46-BD6B-726D43B4E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0865" y="3091316"/>
            <a:ext cx="644598" cy="638459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4DE4FD0-B210-D54C-BA38-5BF2366679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0085" y="3091316"/>
            <a:ext cx="644598" cy="638459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FE21CC53-D912-7F49-B863-8B48CBFBC9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9305" y="3091316"/>
            <a:ext cx="644598" cy="6384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DAA2DF41-3D89-7F4A-86D6-6DFEE9D274F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988" y="4595744"/>
            <a:ext cx="2194492" cy="2262256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27447D62-98D3-314F-9E3C-EA9189F650B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136" y="2881503"/>
            <a:ext cx="517405" cy="51740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xmlns="" id="{88D318E4-485D-434C-9ACD-C9EA6A8AE0B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8395" y="2890324"/>
            <a:ext cx="517405" cy="517405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C2D3EE13-94FB-7D4D-AF24-A9C9C49B236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8443" y="2881503"/>
            <a:ext cx="517405" cy="517405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92814A1F-4356-0E40-B476-F5E023C6134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1575" y="3445043"/>
            <a:ext cx="517405" cy="517405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10F15EF2-9BB5-9247-8A35-79A965BEE5F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9834" y="3453864"/>
            <a:ext cx="517405" cy="517405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xmlns="" id="{A10E8174-7FB6-044E-8DF1-BF71D4748D8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9882" y="3445043"/>
            <a:ext cx="517405" cy="517405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3F2C7F5D-BB02-044B-BDF3-04229CFFB97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2176" y="4629915"/>
            <a:ext cx="2194492" cy="2262256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90101838-6C2E-9F42-BC1D-4D82F50172B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8735" y="4591155"/>
            <a:ext cx="2189280" cy="226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555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a line between the amount and the correct number.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9A59218E-B0BC-CD42-9303-A7E47640F833}"/>
              </a:ext>
            </a:extLst>
          </p:cNvPr>
          <p:cNvCxnSpPr>
            <a:cxnSpLocks/>
            <a:endCxn id="68" idx="0"/>
          </p:cNvCxnSpPr>
          <p:nvPr/>
        </p:nvCxnSpPr>
        <p:spPr>
          <a:xfrm>
            <a:off x="2633944" y="3844627"/>
            <a:ext cx="7739431" cy="746528"/>
          </a:xfrm>
          <a:prstGeom prst="straightConnector1">
            <a:avLst/>
          </a:prstGeom>
          <a:ln w="38100">
            <a:solidFill>
              <a:srgbClr val="FF38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33E6FEF8-3154-EF48-802A-F87AA0FFC577}"/>
              </a:ext>
            </a:extLst>
          </p:cNvPr>
          <p:cNvCxnSpPr>
            <a:cxnSpLocks/>
          </p:cNvCxnSpPr>
          <p:nvPr/>
        </p:nvCxnSpPr>
        <p:spPr>
          <a:xfrm flipH="1">
            <a:off x="6096000" y="3948878"/>
            <a:ext cx="2896576" cy="666644"/>
          </a:xfrm>
          <a:prstGeom prst="straightConnector1">
            <a:avLst/>
          </a:prstGeom>
          <a:ln w="38100">
            <a:solidFill>
              <a:srgbClr val="FF38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F827AE8B-FEEC-7547-BD2E-D1A4E9A3D0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8980" y="2627639"/>
            <a:ext cx="1468286" cy="1468286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FBCE9168-5CC3-5C4D-BCE9-15A7B39CAAE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758" y="2849835"/>
            <a:ext cx="4696198" cy="115832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44326D0A-AC06-554D-8F86-3F4B98C6B6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985" y="3091316"/>
            <a:ext cx="644598" cy="63845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3B0A2FA1-8DC8-424D-B470-04212C2998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3205" y="3091316"/>
            <a:ext cx="644598" cy="63845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BFDAD17A-367D-F844-9DFE-CD6A68B4AC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2425" y="3091316"/>
            <a:ext cx="644598" cy="638459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8A7F4464-98D1-924D-8ED3-CF66B57687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1645" y="3091316"/>
            <a:ext cx="644598" cy="63845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40B8AD4A-179D-EE46-BD6B-726D43B4E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0865" y="3091316"/>
            <a:ext cx="644598" cy="638459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4DE4FD0-B210-D54C-BA38-5BF2366679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0085" y="3091316"/>
            <a:ext cx="644598" cy="638459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FE21CC53-D912-7F49-B863-8B48CBFBC9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9305" y="3091316"/>
            <a:ext cx="644598" cy="6384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DB96ADB-85D9-9442-9F86-17B76B0E4F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194815"/>
            <a:ext cx="2743200" cy="365125"/>
          </a:xfrm>
        </p:spPr>
        <p:txBody>
          <a:bodyPr/>
          <a:lstStyle/>
          <a:p>
            <a:r>
              <a:rPr lang="en-GB" dirty="0"/>
              <a:t>10/07/2019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DAA2DF41-3D89-7F4A-86D6-6DFEE9D274F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988" y="4595744"/>
            <a:ext cx="2194492" cy="2262256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27447D62-98D3-314F-9E3C-EA9189F650B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136" y="2881503"/>
            <a:ext cx="517405" cy="51740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xmlns="" id="{88D318E4-485D-434C-9ACD-C9EA6A8AE0B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8395" y="2890324"/>
            <a:ext cx="517405" cy="517405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C2D3EE13-94FB-7D4D-AF24-A9C9C49B236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8443" y="2881503"/>
            <a:ext cx="517405" cy="517405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92814A1F-4356-0E40-B476-F5E023C6134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1575" y="3445043"/>
            <a:ext cx="517405" cy="517405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10F15EF2-9BB5-9247-8A35-79A965BEE5F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9834" y="3453864"/>
            <a:ext cx="517405" cy="517405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xmlns="" id="{A10E8174-7FB6-044E-8DF1-BF71D4748D8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9882" y="3445043"/>
            <a:ext cx="517405" cy="517405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3F2C7F5D-BB02-044B-BDF3-04229CFFB97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2176" y="4629915"/>
            <a:ext cx="2194492" cy="2262256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90101838-6C2E-9F42-BC1D-4D82F50172B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8735" y="4591155"/>
            <a:ext cx="2189280" cy="2262256"/>
          </a:xfrm>
          <a:prstGeom prst="rect">
            <a:avLst/>
          </a:prstGeom>
        </p:spPr>
      </p:pic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xmlns="" id="{D8856813-E6AD-784B-AE73-93434A94F2AF}"/>
              </a:ext>
            </a:extLst>
          </p:cNvPr>
          <p:cNvCxnSpPr>
            <a:cxnSpLocks/>
          </p:cNvCxnSpPr>
          <p:nvPr/>
        </p:nvCxnSpPr>
        <p:spPr>
          <a:xfrm flipH="1">
            <a:off x="1759341" y="3736971"/>
            <a:ext cx="3822747" cy="873564"/>
          </a:xfrm>
          <a:prstGeom prst="straightConnector1">
            <a:avLst/>
          </a:prstGeom>
          <a:ln w="38100">
            <a:solidFill>
              <a:srgbClr val="FF38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18303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6EDCBF08-9A62-CD4D-9362-B650AB54E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8606" y="4085184"/>
            <a:ext cx="5014579" cy="240769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Group the items and count how many there are in the different groups.</a:t>
            </a:r>
            <a:br>
              <a:rPr lang="en-GB" sz="2200" dirty="0"/>
            </a:br>
            <a:r>
              <a:rPr lang="en-GB" sz="2200" dirty="0"/>
              <a:t>Discuss with your partner.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455563B6-7A0A-8D4A-A53F-4B5D368EDB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3184387"/>
            <a:ext cx="2011085" cy="207812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22AE53AA-518A-434D-9947-7A7BEEFDA52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4353" y="4414754"/>
            <a:ext cx="2011085" cy="207812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6ED196DA-34E8-9148-9F97-DADB79B4E8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630" y="4436744"/>
            <a:ext cx="2011085" cy="207812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864EED19-6FF3-A240-A882-BA515A5DBF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2715" y="2962233"/>
            <a:ext cx="2011085" cy="207812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A609646C-79D6-C347-91CF-231AE7C1965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928" y="3149069"/>
            <a:ext cx="1335865" cy="1359904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D041B905-5783-0749-874E-01653C5DAF3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1799" y="2813639"/>
            <a:ext cx="2011085" cy="2078121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9638E6CA-50C4-3B43-A061-33FDA16E699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627" y="5270853"/>
            <a:ext cx="1339299" cy="1363338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7A494C86-380F-9944-8851-561C7EC73CC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6716" y="5045673"/>
            <a:ext cx="1335865" cy="135990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5DA9E892-F9DF-CA4B-B699-452EF71ACD0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0248" y="3104365"/>
            <a:ext cx="1339299" cy="136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347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3273DC"/>
                </a:solidFill>
              </a:rPr>
              <a:t>Explain the mistake </a:t>
            </a:r>
            <a:r>
              <a:rPr lang="en-GB" sz="2200" dirty="0" err="1">
                <a:solidFill>
                  <a:srgbClr val="3273DC"/>
                </a:solidFill>
              </a:rPr>
              <a:t>Astrobee</a:t>
            </a:r>
            <a:r>
              <a:rPr lang="en-GB" sz="2200" dirty="0">
                <a:solidFill>
                  <a:srgbClr val="3273DC"/>
                </a:solidFill>
              </a:rPr>
              <a:t> has made.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19CEB92-3B7A-1446-BA6A-BF15BFECA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159" y="3528993"/>
            <a:ext cx="1689100" cy="1244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C3D59DA5-49DF-B848-B7D4-BE36DF6C71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709" y="1257300"/>
            <a:ext cx="4354694" cy="329505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E48ED4BA-8ED0-2E4E-818E-24BA2AE82906}"/>
              </a:ext>
            </a:extLst>
          </p:cNvPr>
          <p:cNvSpPr/>
          <p:nvPr/>
        </p:nvSpPr>
        <p:spPr>
          <a:xfrm>
            <a:off x="2945781" y="2673993"/>
            <a:ext cx="33845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" pitchFamily="2" charset="77"/>
              </a:rPr>
              <a:t>There are 4 boats.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750CC51-52F5-3049-8C2D-61B1267B19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5403" y="2183158"/>
            <a:ext cx="952500" cy="1905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462822F-67F4-0A45-8BDC-E5CA45CB32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89113" y="2183158"/>
            <a:ext cx="952500" cy="1905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63ADEFE3-DF5C-B443-B263-A47BAF5608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7903" y="2183158"/>
            <a:ext cx="952500" cy="1905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7CE78418-00E5-4E4A-AFF1-EA629E89D8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6613" y="2183158"/>
            <a:ext cx="952500" cy="1905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C2135CB9-9A9F-C74B-850E-E8994C831B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02786" y="2183158"/>
            <a:ext cx="9525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566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3273DC"/>
                </a:solidFill>
              </a:rPr>
              <a:t>Explain the mistake </a:t>
            </a:r>
            <a:r>
              <a:rPr lang="en-GB" sz="2200" dirty="0" err="1">
                <a:solidFill>
                  <a:srgbClr val="3273DC"/>
                </a:solidFill>
              </a:rPr>
              <a:t>Astrobee</a:t>
            </a:r>
            <a:r>
              <a:rPr lang="en-GB" sz="2200" dirty="0">
                <a:solidFill>
                  <a:srgbClr val="3273DC"/>
                </a:solidFill>
              </a:rPr>
              <a:t> has made.</a:t>
            </a:r>
            <a:br>
              <a:rPr lang="en-GB" sz="2200" dirty="0">
                <a:solidFill>
                  <a:srgbClr val="3273DC"/>
                </a:solidFill>
              </a:rPr>
            </a:br>
            <a:r>
              <a:rPr lang="en-GB" sz="2200" dirty="0" err="1">
                <a:solidFill>
                  <a:srgbClr val="FF3860"/>
                </a:solidFill>
              </a:rPr>
              <a:t>Astrobee</a:t>
            </a:r>
            <a:r>
              <a:rPr lang="en-GB" sz="2200" dirty="0">
                <a:solidFill>
                  <a:srgbClr val="FF3860"/>
                </a:solidFill>
              </a:rPr>
              <a:t> has only counted the blue boats. If you count all the boats (including the purple boat), there are 5 boats. </a:t>
            </a:r>
            <a:r>
              <a:rPr lang="en-GB" sz="2200" dirty="0">
                <a:solidFill>
                  <a:srgbClr val="3273DC"/>
                </a:solidFill>
              </a:rPr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19CEB92-3B7A-1446-BA6A-BF15BFECA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159" y="3528993"/>
            <a:ext cx="1689100" cy="1244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C3D59DA5-49DF-B848-B7D4-BE36DF6C71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709" y="1257300"/>
            <a:ext cx="4354694" cy="329505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E48ED4BA-8ED0-2E4E-818E-24BA2AE82906}"/>
              </a:ext>
            </a:extLst>
          </p:cNvPr>
          <p:cNvSpPr/>
          <p:nvPr/>
        </p:nvSpPr>
        <p:spPr>
          <a:xfrm>
            <a:off x="2945781" y="2673993"/>
            <a:ext cx="33845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" pitchFamily="2" charset="77"/>
              </a:rPr>
              <a:t>There are 4 boats.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750CC51-52F5-3049-8C2D-61B1267B19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5403" y="2183158"/>
            <a:ext cx="952500" cy="1905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462822F-67F4-0A45-8BDC-E5CA45CB32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89113" y="2183158"/>
            <a:ext cx="952500" cy="1905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63ADEFE3-DF5C-B443-B263-A47BAF5608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7903" y="2183158"/>
            <a:ext cx="952500" cy="1905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7CE78418-00E5-4E4A-AFF1-EA629E89D8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6613" y="2183158"/>
            <a:ext cx="952500" cy="1905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C2135CB9-9A9F-C74B-850E-E8994C831B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02786" y="2183158"/>
            <a:ext cx="9525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6579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count objects from 1 to 10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reasoning to explain my answers when I count objects from 1 to 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298060"/>
            <a:ext cx="10515599" cy="365125"/>
          </a:xfrm>
        </p:spPr>
        <p:txBody>
          <a:bodyPr/>
          <a:lstStyle/>
          <a:p>
            <a:r>
              <a:rPr lang="en-GB" dirty="0"/>
              <a:t>Year 1 - Autumn Block 1 - Place Value (Within 10) - Lesson 2</a:t>
            </a:r>
          </a:p>
        </p:txBody>
      </p:sp>
    </p:spTree>
    <p:extLst>
      <p:ext uri="{BB962C8B-B14F-4D97-AF65-F5344CB8AC3E}">
        <p14:creationId xmlns:p14="http://schemas.microsoft.com/office/powerpoint/2010/main" val="4131758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cubes are the odd ones out? Explain your answer.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9DB46F75-4EC9-424E-8987-1EDF36942F8F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247" y="3581398"/>
            <a:ext cx="1393548" cy="144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A35B708E-6BF4-544B-AB25-FB0268E38C0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7852" y="5243781"/>
            <a:ext cx="1393548" cy="144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2C455A9C-A2DF-F34F-959B-8098CE1F253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7663" y="5243781"/>
            <a:ext cx="1393548" cy="144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166AAF88-0DFE-CF46-824D-3B4744A42E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0" y="3581397"/>
            <a:ext cx="1393548" cy="144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F7F2D262-D994-6543-B273-B6DF7A9EEDA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7474" y="5243781"/>
            <a:ext cx="1396866" cy="144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D8335603-F912-E344-B237-2C800EFC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9559" y="3581397"/>
            <a:ext cx="1393548" cy="144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A2EE7C5D-CBF3-D04D-AC8B-8610652340C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7718" y="3668844"/>
            <a:ext cx="1396866" cy="144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F69C1BAB-B0FB-6543-8245-876ACCA11DC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312" y="5243781"/>
            <a:ext cx="1396866" cy="144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DC684D47-E3F8-D94F-9901-83807E5C74B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877" y="3668844"/>
            <a:ext cx="1396866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467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cubes are the odd ones out? Explain your answer.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 yellow cubes are the odd ones out as there are 3 cubes. 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There are 2  purple cubes, 2 green cubes and 2 blue cubes – the same amount.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13E4712C-0924-5949-90ED-5A0BE37B248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247" y="3581398"/>
            <a:ext cx="1393548" cy="14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CE1AA723-443D-A645-847A-3D1FC08369AB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7852" y="5243781"/>
            <a:ext cx="1393548" cy="144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D0DFC422-28EE-1E4E-A440-014B68B6BEF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7663" y="5243781"/>
            <a:ext cx="1393548" cy="144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00B5675E-9AA7-6443-BB8C-77D58259FF7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0" y="3581397"/>
            <a:ext cx="1393548" cy="144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C7E85A15-5244-E64D-A8D8-D14C622731E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7474" y="5243781"/>
            <a:ext cx="1396866" cy="144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5C905E2F-A177-F348-B8BD-FE715DF1DD9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9559" y="3581397"/>
            <a:ext cx="1393548" cy="144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5D2458D6-D7A7-1E46-8B0A-F76A873381B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7718" y="3668844"/>
            <a:ext cx="1396866" cy="144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8280D2A8-640D-5B41-BE5A-B8A16CFB444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312" y="5243781"/>
            <a:ext cx="1396866" cy="14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4DEAA7D0-04AB-F846-BE4D-DE4B033DC02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877" y="3668844"/>
            <a:ext cx="1396866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823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yellow cubes are there and how many green cubes are there?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__ yellow cubes and __ green cubes.</a:t>
            </a:r>
            <a:br>
              <a:rPr lang="en-GB" sz="2200" dirty="0"/>
            </a:br>
            <a:r>
              <a:rPr lang="en-GB" sz="2200" dirty="0"/>
              <a:t>There are __ cubes altogether.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71C5EFE8-2534-B24B-AA11-20FE3F0A092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2288" y="5294374"/>
            <a:ext cx="1396866" cy="144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0833BBE8-A79D-184F-9E4A-6E4F1C7F740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914" y="3854374"/>
            <a:ext cx="1393548" cy="144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39240709-DF46-4C47-89A6-2ADCEBCC06E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569" y="3854374"/>
            <a:ext cx="1396866" cy="144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BEA4F12-7B63-0C48-B59A-77118B7690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4983" y="5294374"/>
            <a:ext cx="1396866" cy="144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A5D78157-38C5-B14C-9A49-4242BB4A17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395" y="3854374"/>
            <a:ext cx="1396866" cy="14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BB9AA69-B4F9-B94B-93A6-559DFF81510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3975" y="5294374"/>
            <a:ext cx="1393548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3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yellow cubes are there and how many green cubes are there?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There are </a:t>
            </a:r>
            <a:r>
              <a:rPr lang="en-GB" sz="2200" u="sng" dirty="0">
                <a:solidFill>
                  <a:srgbClr val="FF3860"/>
                </a:solidFill>
              </a:rPr>
              <a:t>2</a:t>
            </a:r>
            <a:r>
              <a:rPr lang="en-GB" sz="2200" dirty="0">
                <a:solidFill>
                  <a:srgbClr val="FF3860"/>
                </a:solidFill>
              </a:rPr>
              <a:t> yellow cubes and </a:t>
            </a:r>
            <a:r>
              <a:rPr lang="en-GB" sz="2200" u="sng" dirty="0">
                <a:solidFill>
                  <a:srgbClr val="FF3860"/>
                </a:solidFill>
              </a:rPr>
              <a:t>4</a:t>
            </a:r>
            <a:r>
              <a:rPr lang="en-GB" sz="2200" dirty="0">
                <a:solidFill>
                  <a:srgbClr val="FF3860"/>
                </a:solidFill>
              </a:rPr>
              <a:t> green cubes.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There are </a:t>
            </a:r>
            <a:r>
              <a:rPr lang="en-GB" sz="2200" u="sng" dirty="0">
                <a:solidFill>
                  <a:srgbClr val="FF3860"/>
                </a:solidFill>
              </a:rPr>
              <a:t>6</a:t>
            </a:r>
            <a:r>
              <a:rPr lang="en-GB" sz="2200" dirty="0">
                <a:solidFill>
                  <a:srgbClr val="FF3860"/>
                </a:solidFill>
              </a:rPr>
              <a:t> cubes altogether.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A30EA54D-0A98-AA49-B21D-65C71C9923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3975" y="5294374"/>
            <a:ext cx="1393548" cy="144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45966ADF-BEBE-3E48-B49F-D1FA37BDD2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2288" y="5294374"/>
            <a:ext cx="1396866" cy="144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BB53ACFF-AD8E-064C-8043-9206924BD6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914" y="3854374"/>
            <a:ext cx="1393548" cy="144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EC2C0F6D-985D-D04D-AA95-F60CAB7770D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569" y="3854374"/>
            <a:ext cx="1396866" cy="144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DD25CF42-7C10-C74F-8D0D-3DEA9DB158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4983" y="5294374"/>
            <a:ext cx="1396866" cy="144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170D1AAA-770C-B843-9087-24B2EC16C9C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395" y="3854374"/>
            <a:ext cx="1396866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764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purple cubes are there and how many blue cubes are there?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__ purple cubes and __ blue cubes.</a:t>
            </a:r>
            <a:br>
              <a:rPr lang="en-GB" sz="2200" dirty="0"/>
            </a:br>
            <a:r>
              <a:rPr lang="en-GB" sz="2200" dirty="0"/>
              <a:t>There are __ cubes altogether.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13E4712C-0924-5949-90ED-5A0BE37B248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5354243"/>
            <a:ext cx="1393548" cy="14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CE1AA723-443D-A645-847A-3D1FC08369AB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0708" y="5354243"/>
            <a:ext cx="1393548" cy="144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8280D2A8-640D-5B41-BE5A-B8A16CFB444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904" y="3824388"/>
            <a:ext cx="1396866" cy="14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4DEAA7D0-04AB-F846-BE4D-DE4B033DC0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173" y="5309469"/>
            <a:ext cx="1396866" cy="144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F03932A4-F0A8-D641-AA19-75E67AE3DC6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0792" y="3734532"/>
            <a:ext cx="1393548" cy="14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D306DF6C-8760-0043-9477-8682358E446B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6534" y="3779306"/>
            <a:ext cx="1393548" cy="144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BBC5ED1E-5087-BC46-BB7E-BF90CD0F6B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362" y="4590502"/>
            <a:ext cx="1396866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630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purple cubes are there and how many blue cubes are there?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There are </a:t>
            </a:r>
            <a:r>
              <a:rPr lang="en-GB" sz="2200" u="sng" dirty="0">
                <a:solidFill>
                  <a:srgbClr val="FF3860"/>
                </a:solidFill>
              </a:rPr>
              <a:t>4</a:t>
            </a:r>
            <a:r>
              <a:rPr lang="en-GB" sz="2200" dirty="0">
                <a:solidFill>
                  <a:srgbClr val="FF3860"/>
                </a:solidFill>
              </a:rPr>
              <a:t> purple cubes and </a:t>
            </a:r>
            <a:r>
              <a:rPr lang="en-GB" sz="2200" u="sng" dirty="0">
                <a:solidFill>
                  <a:srgbClr val="FF3860"/>
                </a:solidFill>
              </a:rPr>
              <a:t>3</a:t>
            </a:r>
            <a:r>
              <a:rPr lang="en-GB" sz="2200" dirty="0">
                <a:solidFill>
                  <a:srgbClr val="FF3860"/>
                </a:solidFill>
              </a:rPr>
              <a:t> blue cubes.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There are </a:t>
            </a:r>
            <a:r>
              <a:rPr lang="en-GB" sz="2200" u="sng" dirty="0">
                <a:solidFill>
                  <a:srgbClr val="FF3860"/>
                </a:solidFill>
              </a:rPr>
              <a:t>7</a:t>
            </a:r>
            <a:r>
              <a:rPr lang="en-GB" sz="2200" dirty="0">
                <a:solidFill>
                  <a:srgbClr val="FF3860"/>
                </a:solidFill>
              </a:rPr>
              <a:t> cubes altogether.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B8DBB888-8EC9-E244-A932-CCA21B3A591A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5354243"/>
            <a:ext cx="1393548" cy="144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93CF4238-9E08-484B-82BA-B821722C98DF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0708" y="5354243"/>
            <a:ext cx="1393548" cy="144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3F73326A-9F82-274E-B1B3-7BC394FB7F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904" y="3824388"/>
            <a:ext cx="1396866" cy="144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ED281247-4EB6-BE44-A2E6-E79250847F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173" y="5309469"/>
            <a:ext cx="1396866" cy="144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8456678F-50DF-D04E-93DC-C084748EB79F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0792" y="3734532"/>
            <a:ext cx="1393548" cy="144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9D611BD1-5755-C847-B9B1-2BD476B721D2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6534" y="3779306"/>
            <a:ext cx="1393548" cy="144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5C06A0F7-4F8B-4E41-A28F-474B1413724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362" y="4590502"/>
            <a:ext cx="1396866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832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able to count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yellow cubes are there and how many purple cubes are there?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__ yellow cubes and __ purple cubes.</a:t>
            </a:r>
            <a:br>
              <a:rPr lang="en-GB" sz="2200" dirty="0"/>
            </a:br>
            <a:r>
              <a:rPr lang="en-GB" sz="2200" dirty="0"/>
              <a:t>There are __ cubes altogether.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B7528EE6-05E9-454F-82FB-873DC1952C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323" y="5223185"/>
            <a:ext cx="1393548" cy="144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584B23F-80ED-7C49-84D7-171E383EE5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6503" y="5207295"/>
            <a:ext cx="1393548" cy="14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783C0D1C-BF87-B645-9DE6-1311C42834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0358" y="3654330"/>
            <a:ext cx="1393548" cy="144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5650B25B-6ECC-5943-A392-0B1791A6D3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445" y="5256825"/>
            <a:ext cx="1393548" cy="144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D15F2CA9-ECA4-374A-9CCD-C8F1DDDE05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5409" y="3654330"/>
            <a:ext cx="1393548" cy="144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E2063AFD-FE61-6041-AF11-735CCD8F461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9254" y="3607567"/>
            <a:ext cx="1393548" cy="144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1BE26DFA-EEB8-C645-A6DF-CB968319637B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6904" y="3699827"/>
            <a:ext cx="1393548" cy="144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DD5A3847-9F45-4949-91C2-B219F9A3EF8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9169" y="5223185"/>
            <a:ext cx="1393548" cy="14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F8970EBD-D098-414C-A8AE-D568EF1E8FD5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859" y="5269950"/>
            <a:ext cx="1393548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322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8384</TotalTime>
  <Words>823</Words>
  <Application>Microsoft Office PowerPoint</Application>
  <PresentationFormat>Custom</PresentationFormat>
  <Paragraphs>191</Paragraphs>
  <Slides>26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Wingdings</vt:lpstr>
      <vt:lpstr>Calibri</vt:lpstr>
      <vt:lpstr>Muli</vt:lpstr>
      <vt:lpstr>OpenDyslexicAlta</vt:lpstr>
      <vt:lpstr>Lato Light</vt:lpstr>
      <vt:lpstr>OpenDyslexic</vt:lpstr>
      <vt:lpstr>Lato</vt:lpstr>
      <vt:lpstr>Office Theme</vt:lpstr>
      <vt:lpstr>PowerPoint Presentation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  <vt:lpstr>To be able to count objects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236</cp:revision>
  <cp:lastPrinted>2019-06-17T16:19:05Z</cp:lastPrinted>
  <dcterms:created xsi:type="dcterms:W3CDTF">2018-08-06T08:16:18Z</dcterms:created>
  <dcterms:modified xsi:type="dcterms:W3CDTF">2020-07-13T14:05:35Z</dcterms:modified>
</cp:coreProperties>
</file>